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5" r:id="rId14"/>
    <p:sldId id="269" r:id="rId15"/>
    <p:sldId id="270" r:id="rId16"/>
    <p:sldId id="271" r:id="rId17"/>
    <p:sldId id="272" r:id="rId18"/>
    <p:sldId id="275" r:id="rId19"/>
    <p:sldId id="277" r:id="rId20"/>
    <p:sldId id="276" r:id="rId21"/>
    <p:sldId id="281" r:id="rId22"/>
    <p:sldId id="279" r:id="rId23"/>
    <p:sldId id="278" r:id="rId24"/>
    <p:sldId id="273" r:id="rId25"/>
    <p:sldId id="274" r:id="rId26"/>
    <p:sldId id="283" r:id="rId27"/>
  </p:sldIdLst>
  <p:sldSz cx="19800888" cy="7920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58964183-5052-4FA1-BBEE-98D4F36CD675}">
          <p14:sldIdLst>
            <p14:sldId id="257"/>
            <p14:sldId id="258"/>
            <p14:sldId id="259"/>
            <p14:sldId id="256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85"/>
            <p14:sldId id="269"/>
            <p14:sldId id="270"/>
            <p14:sldId id="271"/>
            <p14:sldId id="272"/>
            <p14:sldId id="275"/>
            <p14:sldId id="277"/>
            <p14:sldId id="276"/>
            <p14:sldId id="281"/>
            <p14:sldId id="279"/>
            <p14:sldId id="278"/>
            <p14:sldId id="273"/>
            <p14:sldId id="274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94">
          <p15:clr>
            <a:srgbClr val="A4A3A4"/>
          </p15:clr>
        </p15:guide>
        <p15:guide id="2" pos="62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457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09" autoAdjust="0"/>
    <p:restoredTop sz="98747" autoAdjust="0"/>
  </p:normalViewPr>
  <p:slideViewPr>
    <p:cSldViewPr snapToGrid="0">
      <p:cViewPr varScale="1">
        <p:scale>
          <a:sx n="59" d="100"/>
          <a:sy n="59" d="100"/>
        </p:scale>
        <p:origin x="90" y="216"/>
      </p:cViewPr>
      <p:guideLst>
        <p:guide orient="horz" pos="2494"/>
        <p:guide pos="62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5111" y="1296173"/>
            <a:ext cx="14850666" cy="2757347"/>
          </a:xfrm>
        </p:spPr>
        <p:txBody>
          <a:bodyPr anchor="b"/>
          <a:lstStyle>
            <a:lvl1pPr algn="ctr">
              <a:defRPr sz="692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5111" y="4159854"/>
            <a:ext cx="14850666" cy="1912175"/>
          </a:xfrm>
        </p:spPr>
        <p:txBody>
          <a:bodyPr/>
          <a:lstStyle>
            <a:lvl1pPr marL="0" indent="0" algn="ctr">
              <a:buNone/>
              <a:defRPr sz="2772"/>
            </a:lvl1pPr>
            <a:lvl2pPr marL="528020" indent="0" algn="ctr">
              <a:buNone/>
              <a:defRPr sz="2310"/>
            </a:lvl2pPr>
            <a:lvl3pPr marL="1056041" indent="0" algn="ctr">
              <a:buNone/>
              <a:defRPr sz="2079"/>
            </a:lvl3pPr>
            <a:lvl4pPr marL="1584061" indent="0" algn="ctr">
              <a:buNone/>
              <a:defRPr sz="1848"/>
            </a:lvl4pPr>
            <a:lvl5pPr marL="2112081" indent="0" algn="ctr">
              <a:buNone/>
              <a:defRPr sz="1848"/>
            </a:lvl5pPr>
            <a:lvl6pPr marL="2640101" indent="0" algn="ctr">
              <a:buNone/>
              <a:defRPr sz="1848"/>
            </a:lvl6pPr>
            <a:lvl7pPr marL="3168122" indent="0" algn="ctr">
              <a:buNone/>
              <a:defRPr sz="1848"/>
            </a:lvl7pPr>
            <a:lvl8pPr marL="3696142" indent="0" algn="ctr">
              <a:buNone/>
              <a:defRPr sz="1848"/>
            </a:lvl8pPr>
            <a:lvl9pPr marL="4224162" indent="0" algn="ctr">
              <a:buNone/>
              <a:defRPr sz="1848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7681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598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70011" y="421669"/>
            <a:ext cx="4269566" cy="6711866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1311" y="421669"/>
            <a:ext cx="12561188" cy="6711866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9113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109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998" y="1974511"/>
            <a:ext cx="17078266" cy="3294515"/>
          </a:xfrm>
        </p:spPr>
        <p:txBody>
          <a:bodyPr anchor="b"/>
          <a:lstStyle>
            <a:lvl1pPr>
              <a:defRPr sz="692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0998" y="5300193"/>
            <a:ext cx="17078266" cy="1732508"/>
          </a:xfrm>
        </p:spPr>
        <p:txBody>
          <a:bodyPr/>
          <a:lstStyle>
            <a:lvl1pPr marL="0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1pPr>
            <a:lvl2pPr marL="52802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2pPr>
            <a:lvl3pPr marL="1056041" indent="0">
              <a:buNone/>
              <a:defRPr sz="2079">
                <a:solidFill>
                  <a:schemeClr val="tx1">
                    <a:tint val="75000"/>
                  </a:schemeClr>
                </a:solidFill>
              </a:defRPr>
            </a:lvl3pPr>
            <a:lvl4pPr marL="158406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4pPr>
            <a:lvl5pPr marL="211208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5pPr>
            <a:lvl6pPr marL="264010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6pPr>
            <a:lvl7pPr marL="316812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7pPr>
            <a:lvl8pPr marL="369614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8pPr>
            <a:lvl9pPr marL="422416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4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1311" y="2108344"/>
            <a:ext cx="8415377" cy="5025191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24200" y="2108344"/>
            <a:ext cx="8415377" cy="5025191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809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890" y="421669"/>
            <a:ext cx="17078266" cy="153084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3891" y="1941510"/>
            <a:ext cx="8376703" cy="951504"/>
          </a:xfrm>
        </p:spPr>
        <p:txBody>
          <a:bodyPr anchor="b"/>
          <a:lstStyle>
            <a:lvl1pPr marL="0" indent="0">
              <a:buNone/>
              <a:defRPr sz="2772" b="1"/>
            </a:lvl1pPr>
            <a:lvl2pPr marL="528020" indent="0">
              <a:buNone/>
              <a:defRPr sz="2310" b="1"/>
            </a:lvl2pPr>
            <a:lvl3pPr marL="1056041" indent="0">
              <a:buNone/>
              <a:defRPr sz="2079" b="1"/>
            </a:lvl3pPr>
            <a:lvl4pPr marL="1584061" indent="0">
              <a:buNone/>
              <a:defRPr sz="1848" b="1"/>
            </a:lvl4pPr>
            <a:lvl5pPr marL="2112081" indent="0">
              <a:buNone/>
              <a:defRPr sz="1848" b="1"/>
            </a:lvl5pPr>
            <a:lvl6pPr marL="2640101" indent="0">
              <a:buNone/>
              <a:defRPr sz="1848" b="1"/>
            </a:lvl6pPr>
            <a:lvl7pPr marL="3168122" indent="0">
              <a:buNone/>
              <a:defRPr sz="1848" b="1"/>
            </a:lvl7pPr>
            <a:lvl8pPr marL="3696142" indent="0">
              <a:buNone/>
              <a:defRPr sz="1848" b="1"/>
            </a:lvl8pPr>
            <a:lvl9pPr marL="4224162" indent="0">
              <a:buNone/>
              <a:defRPr sz="1848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3891" y="2893014"/>
            <a:ext cx="8376703" cy="42551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024200" y="1941510"/>
            <a:ext cx="8417956" cy="951504"/>
          </a:xfrm>
        </p:spPr>
        <p:txBody>
          <a:bodyPr anchor="b"/>
          <a:lstStyle>
            <a:lvl1pPr marL="0" indent="0">
              <a:buNone/>
              <a:defRPr sz="2772" b="1"/>
            </a:lvl1pPr>
            <a:lvl2pPr marL="528020" indent="0">
              <a:buNone/>
              <a:defRPr sz="2310" b="1"/>
            </a:lvl2pPr>
            <a:lvl3pPr marL="1056041" indent="0">
              <a:buNone/>
              <a:defRPr sz="2079" b="1"/>
            </a:lvl3pPr>
            <a:lvl4pPr marL="1584061" indent="0">
              <a:buNone/>
              <a:defRPr sz="1848" b="1"/>
            </a:lvl4pPr>
            <a:lvl5pPr marL="2112081" indent="0">
              <a:buNone/>
              <a:defRPr sz="1848" b="1"/>
            </a:lvl5pPr>
            <a:lvl6pPr marL="2640101" indent="0">
              <a:buNone/>
              <a:defRPr sz="1848" b="1"/>
            </a:lvl6pPr>
            <a:lvl7pPr marL="3168122" indent="0">
              <a:buNone/>
              <a:defRPr sz="1848" b="1"/>
            </a:lvl7pPr>
            <a:lvl8pPr marL="3696142" indent="0">
              <a:buNone/>
              <a:defRPr sz="1848" b="1"/>
            </a:lvl8pPr>
            <a:lvl9pPr marL="4224162" indent="0">
              <a:buNone/>
              <a:defRPr sz="1848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024200" y="2893014"/>
            <a:ext cx="8417956" cy="42551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52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7850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4420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891" y="528002"/>
            <a:ext cx="6386301" cy="1848009"/>
          </a:xfrm>
        </p:spPr>
        <p:txBody>
          <a:bodyPr anchor="b"/>
          <a:lstStyle>
            <a:lvl1pPr>
              <a:defRPr sz="369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7956" y="1140340"/>
            <a:ext cx="10024200" cy="5628360"/>
          </a:xfrm>
        </p:spPr>
        <p:txBody>
          <a:bodyPr/>
          <a:lstStyle>
            <a:lvl1pPr>
              <a:defRPr sz="3696"/>
            </a:lvl1pPr>
            <a:lvl2pPr>
              <a:defRPr sz="3234"/>
            </a:lvl2pPr>
            <a:lvl3pPr>
              <a:defRPr sz="2772"/>
            </a:lvl3pPr>
            <a:lvl4pPr>
              <a:defRPr sz="2310"/>
            </a:lvl4pPr>
            <a:lvl5pPr>
              <a:defRPr sz="2310"/>
            </a:lvl5pPr>
            <a:lvl6pPr>
              <a:defRPr sz="2310"/>
            </a:lvl6pPr>
            <a:lvl7pPr>
              <a:defRPr sz="2310"/>
            </a:lvl7pPr>
            <a:lvl8pPr>
              <a:defRPr sz="2310"/>
            </a:lvl8pPr>
            <a:lvl9pPr>
              <a:defRPr sz="231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891" y="2376011"/>
            <a:ext cx="6386301" cy="4401855"/>
          </a:xfrm>
        </p:spPr>
        <p:txBody>
          <a:bodyPr/>
          <a:lstStyle>
            <a:lvl1pPr marL="0" indent="0">
              <a:buNone/>
              <a:defRPr sz="1848"/>
            </a:lvl1pPr>
            <a:lvl2pPr marL="528020" indent="0">
              <a:buNone/>
              <a:defRPr sz="1617"/>
            </a:lvl2pPr>
            <a:lvl3pPr marL="1056041" indent="0">
              <a:buNone/>
              <a:defRPr sz="1386"/>
            </a:lvl3pPr>
            <a:lvl4pPr marL="1584061" indent="0">
              <a:buNone/>
              <a:defRPr sz="1155"/>
            </a:lvl4pPr>
            <a:lvl5pPr marL="2112081" indent="0">
              <a:buNone/>
              <a:defRPr sz="1155"/>
            </a:lvl5pPr>
            <a:lvl6pPr marL="2640101" indent="0">
              <a:buNone/>
              <a:defRPr sz="1155"/>
            </a:lvl6pPr>
            <a:lvl7pPr marL="3168122" indent="0">
              <a:buNone/>
              <a:defRPr sz="1155"/>
            </a:lvl7pPr>
            <a:lvl8pPr marL="3696142" indent="0">
              <a:buNone/>
              <a:defRPr sz="1155"/>
            </a:lvl8pPr>
            <a:lvl9pPr marL="4224162" indent="0">
              <a:buNone/>
              <a:defRPr sz="1155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6816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891" y="528002"/>
            <a:ext cx="6386301" cy="1848009"/>
          </a:xfrm>
        </p:spPr>
        <p:txBody>
          <a:bodyPr anchor="b"/>
          <a:lstStyle>
            <a:lvl1pPr>
              <a:defRPr sz="369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417956" y="1140340"/>
            <a:ext cx="10024200" cy="5628360"/>
          </a:xfrm>
        </p:spPr>
        <p:txBody>
          <a:bodyPr anchor="t"/>
          <a:lstStyle>
            <a:lvl1pPr marL="0" indent="0">
              <a:buNone/>
              <a:defRPr sz="3696"/>
            </a:lvl1pPr>
            <a:lvl2pPr marL="528020" indent="0">
              <a:buNone/>
              <a:defRPr sz="3234"/>
            </a:lvl2pPr>
            <a:lvl3pPr marL="1056041" indent="0">
              <a:buNone/>
              <a:defRPr sz="2772"/>
            </a:lvl3pPr>
            <a:lvl4pPr marL="1584061" indent="0">
              <a:buNone/>
              <a:defRPr sz="2310"/>
            </a:lvl4pPr>
            <a:lvl5pPr marL="2112081" indent="0">
              <a:buNone/>
              <a:defRPr sz="2310"/>
            </a:lvl5pPr>
            <a:lvl6pPr marL="2640101" indent="0">
              <a:buNone/>
              <a:defRPr sz="2310"/>
            </a:lvl6pPr>
            <a:lvl7pPr marL="3168122" indent="0">
              <a:buNone/>
              <a:defRPr sz="2310"/>
            </a:lvl7pPr>
            <a:lvl8pPr marL="3696142" indent="0">
              <a:buNone/>
              <a:defRPr sz="2310"/>
            </a:lvl8pPr>
            <a:lvl9pPr marL="4224162" indent="0">
              <a:buNone/>
              <a:defRPr sz="231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891" y="2376011"/>
            <a:ext cx="6386301" cy="4401855"/>
          </a:xfrm>
        </p:spPr>
        <p:txBody>
          <a:bodyPr/>
          <a:lstStyle>
            <a:lvl1pPr marL="0" indent="0">
              <a:buNone/>
              <a:defRPr sz="1848"/>
            </a:lvl1pPr>
            <a:lvl2pPr marL="528020" indent="0">
              <a:buNone/>
              <a:defRPr sz="1617"/>
            </a:lvl2pPr>
            <a:lvl3pPr marL="1056041" indent="0">
              <a:buNone/>
              <a:defRPr sz="1386"/>
            </a:lvl3pPr>
            <a:lvl4pPr marL="1584061" indent="0">
              <a:buNone/>
              <a:defRPr sz="1155"/>
            </a:lvl4pPr>
            <a:lvl5pPr marL="2112081" indent="0">
              <a:buNone/>
              <a:defRPr sz="1155"/>
            </a:lvl5pPr>
            <a:lvl6pPr marL="2640101" indent="0">
              <a:buNone/>
              <a:defRPr sz="1155"/>
            </a:lvl6pPr>
            <a:lvl7pPr marL="3168122" indent="0">
              <a:buNone/>
              <a:defRPr sz="1155"/>
            </a:lvl7pPr>
            <a:lvl8pPr marL="3696142" indent="0">
              <a:buNone/>
              <a:defRPr sz="1155"/>
            </a:lvl8pPr>
            <a:lvl9pPr marL="4224162" indent="0">
              <a:buNone/>
              <a:defRPr sz="1155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97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311" y="421669"/>
            <a:ext cx="17078266" cy="15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311" y="2108344"/>
            <a:ext cx="17078266" cy="5025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61311" y="7340702"/>
            <a:ext cx="4455200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58ABE-8C21-4B45-A9DE-805EA20DAA6A}" type="datetimeFigureOut">
              <a:rPr lang="pt-BR" smtClean="0"/>
              <a:t>03/07/2020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9044" y="7340702"/>
            <a:ext cx="6682800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4377" y="7340702"/>
            <a:ext cx="4455200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178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056041" rtl="0" eaLnBrk="1" latinLnBrk="0" hangingPunct="1">
        <a:lnSpc>
          <a:spcPct val="90000"/>
        </a:lnSpc>
        <a:spcBef>
          <a:spcPct val="0"/>
        </a:spcBef>
        <a:buNone/>
        <a:defRPr sz="508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4010" indent="-264010" algn="l" defTabSz="1056041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3234" kern="1200">
          <a:solidFill>
            <a:schemeClr val="tx1"/>
          </a:solidFill>
          <a:latin typeface="+mn-lt"/>
          <a:ea typeface="+mn-ea"/>
          <a:cs typeface="+mn-cs"/>
        </a:defRPr>
      </a:lvl1pPr>
      <a:lvl2pPr marL="792030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772" kern="1200">
          <a:solidFill>
            <a:schemeClr val="tx1"/>
          </a:solidFill>
          <a:latin typeface="+mn-lt"/>
          <a:ea typeface="+mn-ea"/>
          <a:cs typeface="+mn-cs"/>
        </a:defRPr>
      </a:lvl2pPr>
      <a:lvl3pPr marL="132005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3pPr>
      <a:lvl4pPr marL="184807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37609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90411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43213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96015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48817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1pPr>
      <a:lvl2pPr marL="528020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2pPr>
      <a:lvl3pPr marL="105604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3pPr>
      <a:lvl4pPr marL="158406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11208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64010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16812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69614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22416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87924" y="881045"/>
            <a:ext cx="3929583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600" dirty="0"/>
          </a:p>
          <a:p>
            <a:pPr algn="just"/>
            <a:r>
              <a:rPr lang="pt-BR" sz="1600" b="1" dirty="0">
                <a:latin typeface="Bahnschrift SemiBold" panose="020B0502040204020203" pitchFamily="34" charset="0"/>
              </a:rPr>
              <a:t>Atores</a:t>
            </a:r>
            <a:r>
              <a:rPr lang="pt-BR" sz="1470" b="1" dirty="0"/>
              <a:t>:</a:t>
            </a:r>
            <a:r>
              <a:rPr lang="pt-BR" sz="1470" dirty="0"/>
              <a:t> </a:t>
            </a:r>
            <a:r>
              <a:rPr lang="pt-BR" sz="1400" dirty="0"/>
              <a:t>Aluno e Professor</a:t>
            </a:r>
          </a:p>
          <a:p>
            <a:pPr algn="just"/>
            <a:endParaRPr lang="pt-BR" sz="1470" dirty="0"/>
          </a:p>
          <a:p>
            <a:pPr algn="just"/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algn="just"/>
            <a:endParaRPr lang="pt-BR" sz="1470" dirty="0">
              <a:latin typeface="Bahnschrift SemiBol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Na tela inicial usuário clica no seu respectivo perfil (Aluno ou Professor).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encaminha para a tela de login do perfil escolhido.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 algn="just"/>
            <a:endParaRPr lang="pt-BR" sz="147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109727" y="295811"/>
            <a:ext cx="3965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ESCOLHER PERFIL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4447583" y="388146"/>
            <a:ext cx="4002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Bahnschrift SemiBold" panose="020B0502040204020203" pitchFamily="34" charset="0"/>
              </a:rPr>
              <a:t>TELA INICIAL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199559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" r="3474" b="4013"/>
          <a:stretch/>
        </p:blipFill>
        <p:spPr>
          <a:xfrm>
            <a:off x="4447583" y="671352"/>
            <a:ext cx="4002512" cy="238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21518" r="11725" b="55233"/>
          <a:stretch/>
        </p:blipFill>
        <p:spPr>
          <a:xfrm>
            <a:off x="8997431" y="5018243"/>
            <a:ext cx="7211961" cy="147483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9" t="9983" r="3569" b="7065"/>
          <a:stretch/>
        </p:blipFill>
        <p:spPr>
          <a:xfrm>
            <a:off x="8574809" y="665146"/>
            <a:ext cx="6965883" cy="3093609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5665406" y="388145"/>
            <a:ext cx="4025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 t="12879" r="3355" b="9379"/>
          <a:stretch/>
        </p:blipFill>
        <p:spPr>
          <a:xfrm>
            <a:off x="15665406" y="665146"/>
            <a:ext cx="4025754" cy="1872945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8574809" y="388147"/>
            <a:ext cx="6913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Bahnschrift SemiBold" panose="020B0502040204020203" pitchFamily="34" charset="0"/>
              </a:rPr>
              <a:t>DIAGRAMA DE SEQUENCIA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8997430" y="4741244"/>
            <a:ext cx="7211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</p:spTree>
    <p:extLst>
      <p:ext uri="{BB962C8B-B14F-4D97-AF65-F5344CB8AC3E}">
        <p14:creationId xmlns:p14="http://schemas.microsoft.com/office/powerpoint/2010/main" val="3850941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262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“Nova rodada”, Professor clica no botão “Adicionar Apague a Luz”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salva o jogo Apague a Luz na rodada e o adiciona ao quadro “Jogos cadastrados”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ADICIONAR JOGO APAGUE A LUZ NA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189742" y="3494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465973" y="52208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0BA01D9B-E878-415A-835E-220D5752A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91" y="764953"/>
            <a:ext cx="6139999" cy="48973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5DB8552A-19F9-4A5F-8C36-78BC33897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910" y="725708"/>
            <a:ext cx="5171973" cy="291449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269" y="5587399"/>
            <a:ext cx="6597072" cy="2260381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8"/>
          <a:stretch/>
        </p:blipFill>
        <p:spPr>
          <a:xfrm>
            <a:off x="4459808" y="764953"/>
            <a:ext cx="3462790" cy="2110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7699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“Nova rodada”, Professor clica no botão “Remover último jogo”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apaga o jogo da rodada e o remove do quadro “Jogos cadastrados”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não havia jogo salvo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3 do fluxo principal.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EXCLUIR JOGO DA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189742" y="3494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064083" y="532920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2B4EA219-DD2B-4F14-ADFB-F3EB213CF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91" y="680612"/>
            <a:ext cx="6476190" cy="49333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9E615B2C-AA8C-49E1-9181-C6267FABD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6404" y="680612"/>
            <a:ext cx="4894932" cy="271417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0281" y="5795666"/>
            <a:ext cx="5830114" cy="212437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8"/>
          <a:stretch/>
        </p:blipFill>
        <p:spPr>
          <a:xfrm>
            <a:off x="4420145" y="796295"/>
            <a:ext cx="3462790" cy="2110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0861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Professor clica no botão “Iniciar rodada“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realiza validação e habilita para os alunos poderem iniciar a rodada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marL="342900" lvl="0" indent="-342900">
              <a:buFont typeface="+mj-lt"/>
              <a:buAutoNum type="arabicPeriod"/>
            </a:pP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não havia nenhum jogo cadastrado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INICIAR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189742" y="3494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62580" y="5534317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075" y="5876170"/>
            <a:ext cx="7108320" cy="204386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FC4F29A1-B1D7-478E-9BC4-6C1366B7C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844" y="699877"/>
            <a:ext cx="5567651" cy="505475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1331395A-2C3F-4728-BDFF-A3116342B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5868" y="699877"/>
            <a:ext cx="5040411" cy="477805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8"/>
          <a:stretch/>
        </p:blipFill>
        <p:spPr>
          <a:xfrm>
            <a:off x="4459808" y="746044"/>
            <a:ext cx="3462790" cy="2110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751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459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de Espera, o Aluno clica no botão “Pronto!”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salva aluno na rodada a ser iniciada, busca os jogos dela e exibe tela com o primeiro jogo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Aluno executa caso de uso </a:t>
            </a:r>
            <a:r>
              <a:rPr lang="pt-BR" sz="1400" i="1" dirty="0"/>
              <a:t>Jogar</a:t>
            </a:r>
            <a:r>
              <a:rPr lang="pt-BR" sz="1400" dirty="0"/>
              <a:t> do jogo atual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marL="342900" lvl="0" indent="-342900">
              <a:buFont typeface="+mj-lt"/>
              <a:buAutoNum type="arabicPeriod"/>
            </a:pP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 partir do passo 2 o sistema detectou que o Professor não iniciou a rodada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exibe mensagem de erro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pPr marL="342900" indent="-342900">
              <a:buFont typeface="+mj-lt"/>
              <a:buAutoNum type="arabicPeriod"/>
            </a:pPr>
            <a:endParaRPr lang="pt-BR" sz="1400" dirty="0"/>
          </a:p>
          <a:p>
            <a:pPr marL="342900" lvl="0" indent="-342900">
              <a:buFont typeface="+mj-lt"/>
              <a:buAutoNum type="arabicPeriod"/>
            </a:pPr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JOGAR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189742" y="3494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62580" y="5534317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668" y="6003656"/>
            <a:ext cx="7500220" cy="19163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D460E95A-7DF1-40CA-93E5-DE4276E35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91" y="699877"/>
            <a:ext cx="6225939" cy="530377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1D913D2C-0037-4033-8084-68A75B7A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6850" y="746044"/>
            <a:ext cx="4894486" cy="461909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8"/>
          <a:stretch/>
        </p:blipFill>
        <p:spPr>
          <a:xfrm>
            <a:off x="4420145" y="746044"/>
            <a:ext cx="3462790" cy="2110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477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2414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Logar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“Home”, Aluno clica no botão “Loja”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“Lojinha”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46063" y="284379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ACESSAR LOJA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189742" y="3494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826925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569" y="3440749"/>
            <a:ext cx="3450748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aixaDeTexto 13"/>
          <p:cNvSpPr txBox="1"/>
          <p:nvPr/>
        </p:nvSpPr>
        <p:spPr>
          <a:xfrm>
            <a:off x="5189742" y="312845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3" t="43502" r="24549" b="36603"/>
          <a:stretch/>
        </p:blipFill>
        <p:spPr>
          <a:xfrm>
            <a:off x="14813280" y="6419089"/>
            <a:ext cx="4407408" cy="102394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61C9AF16-CCCC-4BE7-9A4C-43889135E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98" y="995777"/>
            <a:ext cx="5761905" cy="32952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A33E8D4C-17BA-4344-B634-999A86F38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784" y="995777"/>
            <a:ext cx="5028571" cy="3295238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645" y="721675"/>
            <a:ext cx="3370672" cy="20374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600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4845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Acessar loja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Lojinha, Aluno clica no botão “Comprar” do item Tempo. O item Tempo adiciona 30 segundos ao tempo de jogo. Além disso é permitido em todos os jogos.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valida, desconta valor das moedas do aluno e adiciona item ao inventário dele.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600" b="1" dirty="0">
              <a:latin typeface="Bahnschrift SemiBold" panose="020B0502040204020203" pitchFamily="34" charset="0"/>
            </a:endParaRPr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o Aluno não possui moedas o suficiente para a compra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COMPRAR ITEM - TEMPO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4577042" y="54323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32" y="680611"/>
            <a:ext cx="3450748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aixaDeTexto 13"/>
          <p:cNvSpPr txBox="1"/>
          <p:nvPr/>
        </p:nvSpPr>
        <p:spPr>
          <a:xfrm>
            <a:off x="5381505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7E6DD137-97D1-41E1-AE73-44D585BC0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389" y="680611"/>
            <a:ext cx="6011519" cy="465710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E46BE020-E52D-42ED-BE05-42E4FDBE7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612" y="680611"/>
            <a:ext cx="4922976" cy="410709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606" y="5709392"/>
            <a:ext cx="10258873" cy="184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70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487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Acessar loja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Lojinha, Aluno clica no botão “Comprar” do item Resposta. O item Resposta destaca na tela a resposta correta da pergunta. Este item é apenas permitido no jogo </a:t>
            </a:r>
            <a:r>
              <a:rPr lang="pt-BR" sz="1400" dirty="0" err="1"/>
              <a:t>Quiz</a:t>
            </a:r>
            <a:endParaRPr lang="pt-BR" sz="1400" dirty="0"/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valida, desconta valor das moedas do aluno e adiciona item ao inventário dele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o Aluno não possui moedas o suficiente para a compra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COMPRAR ITEM - RESPOSTA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32" y="680611"/>
            <a:ext cx="3450748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aixaDeTexto 13"/>
          <p:cNvSpPr txBox="1"/>
          <p:nvPr/>
        </p:nvSpPr>
        <p:spPr>
          <a:xfrm>
            <a:off x="5381505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CF9F190-85A6-4336-AD69-16D12F786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389" y="680611"/>
            <a:ext cx="6200364" cy="480340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C72B87B0-2DF6-4207-AB2E-824FFDC0E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654" y="680611"/>
            <a:ext cx="4857931" cy="428480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169" y="5970499"/>
            <a:ext cx="10847719" cy="194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51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4815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Acessar loja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Lojinha, Aluno clica no botão “Comprar” do item Pontos. O item dobra a quantidade de pontos recebida em um jogo. Além disso é permitido em todos os jogos.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valida, desconta valor das moedas do aluno e adiciona item ao inventário dele.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o Aluno não possui moedas o suficiente para a compra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COMPRAR ITEM - PONTOS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32" y="680611"/>
            <a:ext cx="3450748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aixaDeTexto 13"/>
          <p:cNvSpPr txBox="1"/>
          <p:nvPr/>
        </p:nvSpPr>
        <p:spPr>
          <a:xfrm>
            <a:off x="5381505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C0DA064A-9AC8-412E-AF8B-30100C829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389" y="680611"/>
            <a:ext cx="5948863" cy="460856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81B1C821-8861-48EC-9BB5-A2340EAFB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2170" y="680611"/>
            <a:ext cx="4897418" cy="431963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060" y="5975779"/>
            <a:ext cx="10818336" cy="194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09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284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</a:t>
            </a:r>
            <a:r>
              <a:rPr lang="pt-BR" sz="1400" b="1" dirty="0"/>
              <a:t>: </a:t>
            </a:r>
            <a:r>
              <a:rPr lang="pt-BR" sz="1400" dirty="0"/>
              <a:t>Ter executado o caso de uso </a:t>
            </a:r>
            <a:r>
              <a:rPr lang="pt-BR" sz="1400" i="1" dirty="0"/>
              <a:t>Jogar </a:t>
            </a:r>
            <a:r>
              <a:rPr lang="pt-BR" sz="1400" dirty="0"/>
              <a:t>de qualquer jogo.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de qualquer um dos jogos Aluno clica no ícone do item Tempo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adiciona 30 segundos ao tempo restante e desconta item do inventário dele.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USAR ITEM - TEMPO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4729390" y="587074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JOGO DA MEMÓRIA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93" y="680611"/>
            <a:ext cx="3431659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214" y="6147739"/>
            <a:ext cx="6569181" cy="177229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99459E59-81BA-44E4-8AF3-1F9E9156C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683" y="680611"/>
            <a:ext cx="6207040" cy="398896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AAC404A2-3DCE-4970-BEB0-6DBD72A69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4059" y="680611"/>
            <a:ext cx="5366829" cy="398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24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3060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Jogar </a:t>
            </a:r>
            <a:r>
              <a:rPr lang="pt-BR" sz="1400" dirty="0"/>
              <a:t>de qualquer jogo.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de qualquer um dos jogos Aluno clica no ícone do item Pontos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dobra quantidade de pontos recebidos no jogo atual e desconta item do inventário dele.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USAR ITEM - PONTOS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JOGO DA MEMÓRIA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93" y="680611"/>
            <a:ext cx="3431659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810" y="6265628"/>
            <a:ext cx="7054078" cy="165441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9F82DF88-899E-4F9C-AE2B-588E64439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42" y="680611"/>
            <a:ext cx="5811370" cy="373468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3E165B61-C661-4658-BBDD-28716C337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0003" y="680611"/>
            <a:ext cx="5456566" cy="405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73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7689" y="839156"/>
            <a:ext cx="3929583" cy="4825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Escolher Perfil</a:t>
            </a:r>
            <a:endParaRPr lang="pt-BR" sz="1400" dirty="0"/>
          </a:p>
          <a:p>
            <a:r>
              <a:rPr lang="pt-BR" sz="1600" b="1" dirty="0"/>
              <a:t>Atores: </a:t>
            </a:r>
            <a:r>
              <a:rPr lang="pt-BR" sz="1400" dirty="0"/>
              <a:t>Aluno e Professor</a:t>
            </a:r>
          </a:p>
          <a:p>
            <a:endParaRPr lang="pt-BR" sz="1400" dirty="0"/>
          </a:p>
          <a:p>
            <a:r>
              <a:rPr lang="pt-BR" sz="1600" b="1" dirty="0"/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Login Aluno/Professor o usuário preenche “Login” e “Senha”. Após isso clicar no botão “Entrar”.  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dados e direciona para a tela “Home” do perfil </a:t>
            </a:r>
            <a:r>
              <a:rPr lang="pt-BR" sz="1400" dirty="0" err="1"/>
              <a:t>logado</a:t>
            </a:r>
            <a:r>
              <a:rPr lang="pt-BR" sz="1400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lvl="0"/>
            <a:endParaRPr lang="pt-BR" sz="1400" dirty="0"/>
          </a:p>
          <a:p>
            <a:r>
              <a:rPr lang="pt-BR" sz="1600" b="1" dirty="0"/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erro (dados inválidos ou campos em branco) no campo “Login” ou “Senha”.  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pPr lvl="0"/>
            <a:endParaRPr lang="pt-BR" sz="1400" dirty="0"/>
          </a:p>
          <a:p>
            <a:pPr lvl="0" algn="just"/>
            <a:endParaRPr lang="pt-BR" sz="147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111757" y="116207"/>
            <a:ext cx="3876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LOGAR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082002" y="7004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LOGIN ALUNO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166581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9" r="15732"/>
          <a:stretch/>
        </p:blipFill>
        <p:spPr>
          <a:xfrm>
            <a:off x="4385972" y="347169"/>
            <a:ext cx="2615184" cy="2290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8" r="15251"/>
          <a:stretch/>
        </p:blipFill>
        <p:spPr>
          <a:xfrm>
            <a:off x="4385972" y="2966205"/>
            <a:ext cx="2633472" cy="22904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CaixaDeTexto 15"/>
          <p:cNvSpPr txBox="1"/>
          <p:nvPr/>
        </p:nvSpPr>
        <p:spPr>
          <a:xfrm>
            <a:off x="4906181" y="53513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MENSAGEM ERRO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4367684" y="5662013"/>
            <a:ext cx="2724912" cy="2104981"/>
            <a:chOff x="5147454" y="5593677"/>
            <a:chExt cx="2724912" cy="2104981"/>
          </a:xfrm>
        </p:grpSpPr>
        <p:pic>
          <p:nvPicPr>
            <p:cNvPr id="19" name="Imagem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19" t="4245" r="13769" b="3852"/>
            <a:stretch/>
          </p:blipFill>
          <p:spPr>
            <a:xfrm>
              <a:off x="5147454" y="5593677"/>
              <a:ext cx="2724912" cy="21049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CaixaDeTexto 19"/>
            <p:cNvSpPr txBox="1"/>
            <p:nvPr/>
          </p:nvSpPr>
          <p:spPr>
            <a:xfrm>
              <a:off x="5685951" y="6927185"/>
              <a:ext cx="1673749" cy="237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45" dirty="0">
                  <a:solidFill>
                    <a:srgbClr val="FF0000"/>
                  </a:solidFill>
                </a:rPr>
                <a:t>Usuário ou Senha incorretos</a:t>
              </a:r>
            </a:p>
          </p:txBody>
        </p:sp>
      </p:grpSp>
      <p:sp>
        <p:nvSpPr>
          <p:cNvPr id="22" name="CaixaDeTexto 21"/>
          <p:cNvSpPr txBox="1"/>
          <p:nvPr/>
        </p:nvSpPr>
        <p:spPr>
          <a:xfrm>
            <a:off x="4830637" y="27017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LOGIN PROFESSOR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" t="32869" r="3283" b="29072"/>
          <a:stretch/>
        </p:blipFill>
        <p:spPr>
          <a:xfrm>
            <a:off x="10081833" y="6003399"/>
            <a:ext cx="6523671" cy="186794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5350" r="5369" b="4364"/>
          <a:stretch/>
        </p:blipFill>
        <p:spPr>
          <a:xfrm>
            <a:off x="7179488" y="352619"/>
            <a:ext cx="7495689" cy="5252356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7179486" y="39393"/>
            <a:ext cx="7495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Bahnschrift SemiBold" panose="020B0502040204020203" pitchFamily="34" charset="0"/>
              </a:rPr>
              <a:t>DIAGRAMA DE SEQUENCIA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4675176" y="42182"/>
            <a:ext cx="5013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9900444" y="5729049"/>
            <a:ext cx="6705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661CF106-30F7-4709-B0CF-3E334DAD90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176" y="319182"/>
            <a:ext cx="5013955" cy="492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71426" y="1160615"/>
            <a:ext cx="3929583" cy="4445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Jogar </a:t>
            </a:r>
            <a:r>
              <a:rPr lang="pt-BR" sz="1400" i="1" dirty="0" err="1"/>
              <a:t>Quiz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do </a:t>
            </a:r>
            <a:r>
              <a:rPr lang="pt-BR" sz="1400" dirty="0" err="1"/>
              <a:t>Quiz</a:t>
            </a:r>
            <a:r>
              <a:rPr lang="pt-BR" sz="1400" dirty="0"/>
              <a:t> Aluno clica no ícone do item Resposta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resposta correta,  desconta item do inventário dele e avança para próxima pergunta.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não tem próxima pergunta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Fim do Jogo é acionado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3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USAR ITEM - RESPOSTA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JOGO QUIZ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56" y="811140"/>
            <a:ext cx="3866321" cy="23587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986" y="5803885"/>
            <a:ext cx="7388901" cy="208448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48494DE8-4447-4ACE-9F52-AD456B86B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446" y="680612"/>
            <a:ext cx="4442176" cy="512098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8C173CAA-89CE-4D12-A79F-55443EC018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269" y="626498"/>
            <a:ext cx="5395333" cy="422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97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574838"/>
            <a:ext cx="3929583" cy="5246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Aluno ter executado o caso de uso </a:t>
            </a:r>
            <a:r>
              <a:rPr lang="pt-BR" sz="1400" i="1" dirty="0"/>
              <a:t>Iniciar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do jogo Apague a Luz com algumas “Janelas” acesas e inicia contagem do tempo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na janela para apaga-la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adiciona pontos à rodada e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 apaga a luz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na próxima janela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Caso de uso Fim do Jogo é acionado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Entre os passos 2 e 4 o  sistema detectou que não tem mais janelas para clicar tempo acabou.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Retorna ao passo 5 do fluxo principal.</a:t>
            </a:r>
          </a:p>
          <a:p>
            <a:pPr marL="342900" lvl="0" indent="-342900">
              <a:buFont typeface="+mj-lt"/>
              <a:buAutoNum type="arabicPeriod"/>
            </a:pPr>
            <a:endParaRPr lang="pt-BR" sz="1400" dirty="0"/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183508" y="0"/>
            <a:ext cx="4375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JOGAR APAGUE A LUZ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JOGO APAGUE A LUZ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424" y="844759"/>
            <a:ext cx="3656484" cy="223072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8651" y="5890930"/>
            <a:ext cx="4791744" cy="202910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76E59D06-3154-47D1-94F4-87195AF9B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611" y="626498"/>
            <a:ext cx="5283726" cy="683210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3A0797FA-EEE4-476B-B4A9-02D9658BB5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2506" y="751449"/>
            <a:ext cx="5663046" cy="398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94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574838"/>
            <a:ext cx="3929583" cy="7708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Aluno ter executado o caso de uso </a:t>
            </a:r>
            <a:r>
              <a:rPr lang="pt-BR" sz="1400" i="1" dirty="0"/>
              <a:t>Iniciar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do Jogo da Memória com todas cartas viradas para baixo e inicia contagem do tempo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em pares de cartas para vira-las para cima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vira cartas, compara elas, exibe mensagem de sucesso, remove cartas escolhidas da tela e adiciona pontos para cada par à rodada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no próximo par de cartas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Caso de uso Fim do Jogo é acionado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endParaRPr lang="pt-BR" sz="1600" b="1" dirty="0">
              <a:latin typeface="Bahnschrift SemiBol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 partir do passo 3 o sistema detectou que as cartas escolhidas não eram iguais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exibe mensagem de erro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Aluno clica no botão “OK”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retorna cartas escolhidas para posição inicial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Retorna ao passo 2 do fluxo principal.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2</a:t>
            </a:r>
          </a:p>
          <a:p>
            <a:endParaRPr lang="pt-BR" sz="1600" b="1" dirty="0">
              <a:latin typeface="Bahnschrift SemiBold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Entre os passos 2 e 4 o sistema detectou que não tem mas cartas para escolher ou tempo esgotado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Retorna ao passo 5 do fluxo principal.</a:t>
            </a:r>
          </a:p>
          <a:p>
            <a:pPr marL="342900" lvl="0" indent="-342900">
              <a:buFont typeface="+mj-lt"/>
              <a:buAutoNum type="arabicPeriod"/>
            </a:pPr>
            <a:endParaRPr lang="pt-BR" sz="1400" dirty="0"/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183508" y="0"/>
            <a:ext cx="4375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JOGAR JOGO DA MEMÓRIA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9002611" y="35506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4808655" y="343035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564278" y="506200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JOGO DA MEMÓRIA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93" y="680611"/>
            <a:ext cx="3431659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951" y="5494351"/>
            <a:ext cx="7491735" cy="2425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82CC59C0-379B-4242-9BD9-8FCDFBDA0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333" y="574838"/>
            <a:ext cx="3838307" cy="70553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3035AD11-3350-4F71-9C71-C14BB395E5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893" y="636878"/>
            <a:ext cx="5376762" cy="427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74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5460" y="580331"/>
            <a:ext cx="3929583" cy="700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Aluno ter executado o caso de uso </a:t>
            </a:r>
            <a:r>
              <a:rPr lang="pt-BR" sz="1400" i="1" dirty="0"/>
              <a:t>Iniciar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do </a:t>
            </a:r>
            <a:r>
              <a:rPr lang="pt-BR" sz="1400" dirty="0" err="1"/>
              <a:t>Quiz</a:t>
            </a:r>
            <a:r>
              <a:rPr lang="pt-BR" sz="1400" dirty="0"/>
              <a:t> exibindo a primeira pergunta e inicia contagem do tempo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escolhe uma alternativa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verifica escolha, exibe mensagem de acerto, adiciona pontos à rodada e exibe próxima pergunta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responde próxima pergunta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Caso de uso Fim do Jogo é acionado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 partir do passo 3 o sistema detectou que a alternativa escolhida era incorreta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exibe mensagem de erro e tira pontos do aluno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no botão “OK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2 do fluxo principal.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2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Entre os passos 2 e 4 o sistema detectou que não tem próxima pergunta ou o tempo esgotado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5 do fluxo principal.</a:t>
            </a:r>
          </a:p>
          <a:p>
            <a:pPr lvl="0"/>
            <a:endParaRPr lang="pt-BR" sz="1400" dirty="0"/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65179" y="118666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JOGAR QUIZ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JOGO QUIZ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56" y="811140"/>
            <a:ext cx="3866321" cy="23587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995" y="5847892"/>
            <a:ext cx="6118354" cy="190858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6CDB4A3B-9053-4CCE-BDB9-FF4696B5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810" y="811140"/>
            <a:ext cx="4639252" cy="68854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7D1347F3-A226-41F2-9BCD-BB5530C1E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546" y="814456"/>
            <a:ext cx="4639252" cy="461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57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529947"/>
            <a:ext cx="3929583" cy="546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Logar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“Home”, Professor clica no botão “Adicionar pergunta”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janela “Cadastro de pergunta”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Professor preenche os campos: “Pergunta”, “Alternativa 1”, “Alternativa 2” e “Alternativa 3”. Após isso, clica no botão “Salvar”. 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cadastro de pergunta. Salva pergunta e exibe mensagem de Sucesso.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4 o sistema detectou erro (dados inválidos ou campos em branco) em “Pergunta”, “Alternativa 1”, “Alternativa 2” ou “Alternativa 3”.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6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CADASTRA PERGUNTA PARA O QUIZ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3686368" y="528040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381505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Bahnschrift SemiBold" panose="020B0502040204020203" pitchFamily="34" charset="0"/>
              </a:rPr>
              <a:t>HOME</a:t>
            </a:r>
            <a:endParaRPr lang="pt-BR" sz="1200" b="1" dirty="0">
              <a:latin typeface="Bahnschrift SemiBold" panose="020B0502040204020203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5" t="11394" r="26434" b="1428"/>
          <a:stretch/>
        </p:blipFill>
        <p:spPr>
          <a:xfrm>
            <a:off x="4593071" y="3239976"/>
            <a:ext cx="2482883" cy="23522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aixaDeTexto 14"/>
          <p:cNvSpPr txBox="1"/>
          <p:nvPr/>
        </p:nvSpPr>
        <p:spPr>
          <a:xfrm>
            <a:off x="4879096" y="294196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Bahnschrift SemiBold" panose="020B0502040204020203" pitchFamily="34" charset="0"/>
              </a:rPr>
              <a:t>CADASTRO DE PERGUNTA</a:t>
            </a:r>
            <a:endParaRPr lang="pt-BR" sz="1200" b="1" dirty="0">
              <a:latin typeface="Bahnschrift SemiBold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2D5029BD-C27B-44E0-823C-F119A1E7F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836" y="631355"/>
            <a:ext cx="5088507" cy="49260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7E941A6F-687A-41BF-8CE0-8190F3D26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225" y="715393"/>
            <a:ext cx="4843124" cy="439520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563" y="5584446"/>
            <a:ext cx="6013326" cy="2335592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722" y="731077"/>
            <a:ext cx="3426281" cy="2071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365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529947"/>
            <a:ext cx="3929583" cy="219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Logar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“Home”, Aluno clica no botão “Como Funciona?”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abre a tela “Ajuda”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ACESSAR COMO FUNCIONA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614209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381505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AJUDA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8" t="31900" r="28254" b="45035"/>
          <a:stretch/>
        </p:blipFill>
        <p:spPr>
          <a:xfrm>
            <a:off x="14977872" y="6419089"/>
            <a:ext cx="4462272" cy="12019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A624A659-8F1A-447A-9FC5-24BF39FBA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19" y="680611"/>
            <a:ext cx="5734225" cy="327940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ED4D3564-9C64-4D6F-99F0-1FAAD2EA4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205" y="680611"/>
            <a:ext cx="5212932" cy="327940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908" y="764973"/>
            <a:ext cx="3593290" cy="2180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299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5460" y="580331"/>
            <a:ext cx="3929583" cy="4384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Jogar </a:t>
            </a:r>
            <a:r>
              <a:rPr lang="pt-BR" sz="1400" dirty="0" err="1"/>
              <a:t>Quiz</a:t>
            </a:r>
            <a:r>
              <a:rPr lang="pt-BR" sz="1400" dirty="0"/>
              <a:t>, ou Jogar Jogo da Memória, ou                            Jogar Apague a Luz.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salva o dinheiro e os pontos feitos na rodada exibe próximo jogo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No passo 1 o sistema detectou que não tem próximo jogo.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de Ranking.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2 do fluxo principal.</a:t>
            </a:r>
          </a:p>
          <a:p>
            <a:pPr lvl="0"/>
            <a:endParaRPr lang="pt-BR" sz="1400" dirty="0"/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65179" y="118666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Finalizar Jogo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238274" y="529389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Exemplo: JOGO QUIZ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56" y="811140"/>
            <a:ext cx="3866321" cy="23587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035" y="5570893"/>
            <a:ext cx="8644852" cy="23491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3C7F66CF-0654-4572-B900-954DCE34C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446" y="811140"/>
            <a:ext cx="4599386" cy="46132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BAD9718B-135A-49EE-9F08-CD57CB761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195" y="811140"/>
            <a:ext cx="4820671" cy="42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97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-14779" y="-14417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1877" y="984037"/>
            <a:ext cx="3929583" cy="525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escolhido o perfil Aluno. Olhar caso de uso </a:t>
            </a:r>
            <a:r>
              <a:rPr lang="pt-BR" sz="1400" i="1" dirty="0"/>
              <a:t>Escolher perfil</a:t>
            </a: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de Login Aluno clica em “Não tem cadastro?”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“Cadastro”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preenche: “Login”, “Senha” e “Nome/Apelido”. Após isso clica no botão “Cadastrar”.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e salva os dados e exibe a tela “Home” do Aluno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4 o sistema detectou erro (dados inválidos ou campos em branco) no campo “Login”, “Senha” ou “Nome/Apelido”.  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2 do fluxo principal.</a:t>
            </a:r>
          </a:p>
          <a:p>
            <a:pPr lvl="0" algn="just"/>
            <a:endParaRPr lang="pt-BR" sz="147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20235" y="165684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CADASTRAR ALUNO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452293" y="16568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LOGIN ALUNO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161341" y="-14417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310" y="410071"/>
            <a:ext cx="3789141" cy="2290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CaixaDeTexto 15"/>
          <p:cNvSpPr txBox="1"/>
          <p:nvPr/>
        </p:nvSpPr>
        <p:spPr>
          <a:xfrm>
            <a:off x="5452293" y="285898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DE CADASTRO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511" y="3187177"/>
            <a:ext cx="3755938" cy="227038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" t="29653" r="6293" b="30353"/>
          <a:stretch/>
        </p:blipFill>
        <p:spPr>
          <a:xfrm>
            <a:off x="10131182" y="5674835"/>
            <a:ext cx="9187283" cy="2073770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11615949" y="13307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SEQUENCIA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7033158" y="13307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3535103" y="5427697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0EB307E1-0424-4BE3-B15F-8F906E1A1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025" y="627349"/>
            <a:ext cx="5543542" cy="477736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5AE2A67E-34AD-4A13-92E8-44B4ECDEC4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257" y="627349"/>
            <a:ext cx="4184754" cy="39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54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2348" y="720752"/>
            <a:ext cx="3929583" cy="636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47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Logar.</a:t>
            </a: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</a:t>
            </a:r>
          </a:p>
          <a:p>
            <a:endParaRPr lang="pt-BR" sz="1400" dirty="0">
              <a:latin typeface="Bahnschrift SemiBold" panose="020B0502040204020203" pitchFamily="34" charset="0"/>
            </a:endParaRPr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Na tela “Home”, Professor clica no botão “Criar sala”.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abre a janela “Cadastro de sala”.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Professor preenche o campo “Nome” e clica no botão “Cadastrar”.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gera chave de acesso, valida e salva os dados e exibe tela “Sala”.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 partir do passo 4 o sistema detectou erro (dados inválidos ou campos em branco) no campo “Nome”.  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Retorna ao passo 2 do fluxo principal.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2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 partir do passo 4 o sistema detectou que a chave gerada já existia.  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Retorna ao passo 4 do fluxo principal.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96455" y="299152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CADASTRAR SALA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686905" y="3392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CADASTRAR SALAS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25264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CaixaDeTexto 85"/>
          <p:cNvSpPr txBox="1"/>
          <p:nvPr/>
        </p:nvSpPr>
        <p:spPr>
          <a:xfrm>
            <a:off x="5696834" y="304305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CADASTRAR SALAS</a:t>
            </a:r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722967" y="34607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88" name="CaixaDeTexto 87"/>
          <p:cNvSpPr txBox="1"/>
          <p:nvPr/>
        </p:nvSpPr>
        <p:spPr>
          <a:xfrm>
            <a:off x="14150003" y="517346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668" y="5676246"/>
            <a:ext cx="9828676" cy="225181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FC920036-1574-4032-9CAD-EE7B51545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039" y="605461"/>
            <a:ext cx="4739256" cy="487518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04330465-0DF1-42A7-BF89-07C952828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4644" y="529984"/>
            <a:ext cx="5596631" cy="422118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684" y="663839"/>
            <a:ext cx="3867223" cy="2337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upo 7"/>
          <p:cNvGrpSpPr/>
          <p:nvPr/>
        </p:nvGrpSpPr>
        <p:grpSpPr>
          <a:xfrm>
            <a:off x="4632684" y="3338596"/>
            <a:ext cx="3867223" cy="2337650"/>
            <a:chOff x="4632684" y="3338596"/>
            <a:chExt cx="3867223" cy="2337650"/>
          </a:xfrm>
        </p:grpSpPr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2684" y="3338596"/>
              <a:ext cx="3867223" cy="2337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CaixaDeTexto 18"/>
            <p:cNvSpPr txBox="1"/>
            <p:nvPr/>
          </p:nvSpPr>
          <p:spPr>
            <a:xfrm>
              <a:off x="5884367" y="4388542"/>
              <a:ext cx="1673749" cy="237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45" dirty="0">
                  <a:solidFill>
                    <a:srgbClr val="FF0000"/>
                  </a:solidFill>
                </a:rPr>
                <a:t>Nome de Sala inválido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9631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6110" y="1289993"/>
            <a:ext cx="3929583" cy="426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</a:t>
            </a:r>
            <a:r>
              <a:rPr lang="pt-BR" sz="1400" b="1" dirty="0"/>
              <a:t> </a:t>
            </a:r>
            <a:r>
              <a:rPr lang="pt-BR" sz="1400" dirty="0"/>
              <a:t>Ter executado o caso de uso </a:t>
            </a:r>
            <a:r>
              <a:rPr lang="pt-BR" sz="1400" i="1" dirty="0"/>
              <a:t>Logar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“Home”, Aluno clica no botão “Acessar sala”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janela “Acesso a sala”.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preenche o campo “Código de acesso”.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chave e exibe “Tela de Espera”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  <a:endParaRPr lang="pt-BR" sz="1600" dirty="0">
              <a:latin typeface="Bahnschrift SemiBold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4 o sistema detectou que o código informado pelo Aluno está incorreto.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2 do fluxo principal</a:t>
            </a:r>
            <a:r>
              <a:rPr lang="pt-BR" sz="2000" dirty="0"/>
              <a:t>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96455" y="299152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ACESSAR SALA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328019" y="288091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CADASTRAR SALAS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25264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CaixaDeTexto 85"/>
          <p:cNvSpPr txBox="1"/>
          <p:nvPr/>
        </p:nvSpPr>
        <p:spPr>
          <a:xfrm>
            <a:off x="5328019" y="5360285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DE ESPERA</a:t>
            </a:r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722967" y="34607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88" name="CaixaDeTexto 87"/>
          <p:cNvSpPr txBox="1"/>
          <p:nvPr/>
        </p:nvSpPr>
        <p:spPr>
          <a:xfrm>
            <a:off x="14771688" y="548157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r="9177"/>
          <a:stretch/>
        </p:blipFill>
        <p:spPr>
          <a:xfrm>
            <a:off x="4387782" y="3067449"/>
            <a:ext cx="3256701" cy="2198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" r="9545" b="2107"/>
          <a:stretch/>
        </p:blipFill>
        <p:spPr>
          <a:xfrm>
            <a:off x="4387782" y="5580512"/>
            <a:ext cx="3256701" cy="2165340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5328019" y="34607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HOME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" t="6103" r="5993" b="4238"/>
          <a:stretch/>
        </p:blipFill>
        <p:spPr>
          <a:xfrm>
            <a:off x="8005791" y="720752"/>
            <a:ext cx="6419657" cy="491142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6" t="9787" r="2059" b="9849"/>
          <a:stretch/>
        </p:blipFill>
        <p:spPr>
          <a:xfrm>
            <a:off x="14668845" y="860066"/>
            <a:ext cx="5132043" cy="292091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488" y="5930870"/>
            <a:ext cx="10058400" cy="181498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723" y="598362"/>
            <a:ext cx="3370672" cy="20374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990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6110" y="1289993"/>
            <a:ext cx="3929583" cy="459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Logar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“Home”, Professor clica no botão “Acessar sala”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janela “Acesso a sala”.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Professor preenche o campo “Código de acesso”.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chave e exibe tela “Sala”.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marL="342900" lvl="0" indent="-342900">
              <a:buFont typeface="+mj-lt"/>
              <a:buAutoNum type="arabicPeriod"/>
            </a:pP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4 o sistema detectou que o código informado pelo Professor está incorreto.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2 do fluxo principal.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96455" y="299152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ACESSAR SALA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145053" y="263372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ACESSO SALA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25264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88" name="CaixaDeTexto 87"/>
          <p:cNvSpPr txBox="1"/>
          <p:nvPr/>
        </p:nvSpPr>
        <p:spPr>
          <a:xfrm>
            <a:off x="15369648" y="5319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r="9177"/>
          <a:stretch/>
        </p:blipFill>
        <p:spPr>
          <a:xfrm>
            <a:off x="4486605" y="2910720"/>
            <a:ext cx="3256701" cy="2198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CaixaDeTexto 20"/>
          <p:cNvSpPr txBox="1"/>
          <p:nvPr/>
        </p:nvSpPr>
        <p:spPr>
          <a:xfrm>
            <a:off x="5328019" y="12661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HOME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5"/>
          <a:stretch/>
        </p:blipFill>
        <p:spPr>
          <a:xfrm>
            <a:off x="4412474" y="5471160"/>
            <a:ext cx="3330832" cy="2184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aixaDeTexto 19"/>
          <p:cNvSpPr txBox="1"/>
          <p:nvPr/>
        </p:nvSpPr>
        <p:spPr>
          <a:xfrm>
            <a:off x="5030331" y="519416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SALA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" t="6126" r="5977" b="4687"/>
          <a:stretch/>
        </p:blipFill>
        <p:spPr>
          <a:xfrm>
            <a:off x="7894186" y="617137"/>
            <a:ext cx="6882533" cy="512471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0" t="9546" r="2483" b="11832"/>
          <a:stretch/>
        </p:blipFill>
        <p:spPr>
          <a:xfrm>
            <a:off x="14776718" y="1084156"/>
            <a:ext cx="5024169" cy="301172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869" y="5741853"/>
            <a:ext cx="10058400" cy="214225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42" y="435482"/>
            <a:ext cx="3426281" cy="2071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4504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6110" y="1289993"/>
            <a:ext cx="3929583" cy="284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Professor ter executado o caso de uso </a:t>
            </a:r>
            <a:r>
              <a:rPr lang="pt-BR" sz="1400" i="1" dirty="0"/>
              <a:t>Acessar sala </a:t>
            </a:r>
            <a:r>
              <a:rPr lang="pt-BR" sz="1400" dirty="0"/>
              <a:t>ou</a:t>
            </a:r>
            <a:r>
              <a:rPr lang="pt-BR" sz="1400" i="1" dirty="0"/>
              <a:t> Cadastrar sala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“Sala” Professor clica no botão “Nova rodada”.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verifica a sala que foi acessada/cadastrada e cria uma rodada, salva e exibe tela “Nova rodada”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96455" y="299152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CRIAR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25264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88" name="CaixaDeTexto 87"/>
          <p:cNvSpPr txBox="1"/>
          <p:nvPr/>
        </p:nvSpPr>
        <p:spPr>
          <a:xfrm>
            <a:off x="14370275" y="592500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5"/>
          <a:stretch/>
        </p:blipFill>
        <p:spPr>
          <a:xfrm>
            <a:off x="4449058" y="405439"/>
            <a:ext cx="3330832" cy="2184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aixaDeTexto 19"/>
          <p:cNvSpPr txBox="1"/>
          <p:nvPr/>
        </p:nvSpPr>
        <p:spPr>
          <a:xfrm>
            <a:off x="5417501" y="6782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SALA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178431" y="283541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31174" r="1735" b="43742"/>
          <a:stretch/>
        </p:blipFill>
        <p:spPr>
          <a:xfrm>
            <a:off x="10797680" y="6202000"/>
            <a:ext cx="8807326" cy="126025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" t="9298" r="5921" b="6252"/>
          <a:stretch/>
        </p:blipFill>
        <p:spPr>
          <a:xfrm>
            <a:off x="8112418" y="699878"/>
            <a:ext cx="6209754" cy="350080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2" t="11930" r="3367" b="3827"/>
          <a:stretch/>
        </p:blipFill>
        <p:spPr>
          <a:xfrm>
            <a:off x="14975285" y="922283"/>
            <a:ext cx="4561748" cy="333547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8"/>
          <a:stretch/>
        </p:blipFill>
        <p:spPr>
          <a:xfrm>
            <a:off x="4444550" y="3161396"/>
            <a:ext cx="3462790" cy="2110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1652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400" b="1" dirty="0"/>
              <a:t>Atores: </a:t>
            </a:r>
            <a:r>
              <a:rPr lang="pt-BR" sz="1400" dirty="0"/>
              <a:t>Professor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“Nova rodada”, Professor clica no botão “Adicionar perguntas”.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perguntas, salva o Quiz na rodada e o adiciona Quiz ao quadro “Jogos cadastrados”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marL="342900" lvl="0" indent="-342900">
              <a:buFont typeface="+mj-lt"/>
              <a:buAutoNum type="arabicPeriod"/>
            </a:pP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não haviam perguntas cadastradas.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ADICIONAR JOGO QUIZ NA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094441" y="32484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218603" y="12661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4764867" y="483102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9DD4ACBE-0D51-4B7A-BD82-8E0E655CD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264" y="618915"/>
            <a:ext cx="4884507" cy="493058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1FBC9049-5D70-4643-A3DF-0D0E271B5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296" y="680612"/>
            <a:ext cx="5257451" cy="383980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17" y="5504108"/>
            <a:ext cx="8792371" cy="2383418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8"/>
          <a:stretch/>
        </p:blipFill>
        <p:spPr>
          <a:xfrm>
            <a:off x="4425019" y="553599"/>
            <a:ext cx="3462790" cy="2110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0553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262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“Nova rodada”, Professor clica no botão “Adicionar Jogo da Memória”.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salva o Jogo da Memória na rodada e o adiciona ao quadro “Jogos cadastrados”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ADICIONAR JOGO DA MEMÓRIA NA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292138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308318" y="507726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5306184D-CB29-4DA0-8B79-3639DECBC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372" y="850501"/>
            <a:ext cx="6150857" cy="450376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E770F56D-9D44-4985-A4D4-230EB0BB4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619" y="850501"/>
            <a:ext cx="4908652" cy="271308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537" y="5516664"/>
            <a:ext cx="7280351" cy="2403374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8"/>
          <a:stretch/>
        </p:blipFill>
        <p:spPr>
          <a:xfrm>
            <a:off x="4439235" y="850501"/>
            <a:ext cx="3462790" cy="2110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37846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1152</TotalTime>
  <Words>2669</Words>
  <Application>Microsoft Office PowerPoint</Application>
  <PresentationFormat>Personalizar</PresentationFormat>
  <Paragraphs>454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Arial</vt:lpstr>
      <vt:lpstr>Bahnschrift SemiBold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ítalo Martins Tomaz Rocha Rocha</dc:creator>
  <cp:lastModifiedBy>ítalo Martins Tomaz Rocha Rocha</cp:lastModifiedBy>
  <cp:revision>156</cp:revision>
  <dcterms:created xsi:type="dcterms:W3CDTF">2020-05-20T20:26:52Z</dcterms:created>
  <dcterms:modified xsi:type="dcterms:W3CDTF">2020-07-04T01:02:43Z</dcterms:modified>
</cp:coreProperties>
</file>